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4"/>
  </p:handoutMasterIdLst>
  <p:sldIdLst>
    <p:sldId id="2407" r:id="rId3"/>
    <p:sldId id="2409" r:id="rId4"/>
    <p:sldId id="2392" r:id="rId5"/>
    <p:sldId id="2393" r:id="rId6"/>
    <p:sldId id="2396" r:id="rId7"/>
    <p:sldId id="2394" r:id="rId8"/>
    <p:sldId id="2395" r:id="rId10"/>
    <p:sldId id="2397" r:id="rId11"/>
    <p:sldId id="2416" r:id="rId12"/>
    <p:sldId id="2417" r:id="rId13"/>
  </p:sldIdLst>
  <p:sldSz cx="9144000" cy="6858000" type="screen4x3"/>
  <p:notesSz cx="6858000" cy="9144000"/>
  <p:custDataLst>
    <p:tags r:id="rId19"/>
  </p:custDataLst>
  <p:defaultTextStyle>
    <a:defPPr>
      <a:defRPr lang="zh-CN"/>
    </a:defPPr>
    <a:lvl1pPr marL="0" lvl="0"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b="1" i="1" u="none" kern="1200" baseline="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112"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u weisheng" initials="l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a:srgbClr val="0000FF"/>
    <a:srgbClr val="FFFFFF"/>
    <a:srgbClr val="FF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4" d="100"/>
          <a:sy n="104" d="100"/>
        </p:scale>
        <p:origin x="1218" y="96"/>
      </p:cViewPr>
      <p:guideLst>
        <p:guide orient="horz" pos="2112"/>
        <p:guide pos="2880"/>
      </p:guideLst>
    </p:cSldViewPr>
  </p:slideViewPr>
  <p:notesTextViewPr>
    <p:cViewPr>
      <p:scale>
        <a:sx n="1" d="1"/>
        <a:sy n="1" d="1"/>
      </p:scale>
      <p:origin x="0" y="0"/>
    </p:cViewPr>
  </p:notesTextViewPr>
  <p:sorterViewPr showFormatting="0">
    <p:cViewPr>
      <p:scale>
        <a:sx n="100" d="100"/>
        <a:sy n="100"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gs" Target="tags/tag4.xml"/><Relationship Id="rId18" Type="http://schemas.openxmlformats.org/officeDocument/2006/relationships/commentAuthors" Target="commentAuthors.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6ACA5BE-BFF7-4E63-B16E-B90B8314EF7B}" type="datetimeFigureOut">
              <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rPr>
            </a:fld>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DF45118-CBEB-42E6-8661-7FA4D5A033DA}" type="slidenum">
              <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rPr>
            </a:fld>
            <a:endParaRPr kumimoji="0" lang="zh-CN" altLang="en-US" sz="1200" b="1" i="1"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D82A9C-4FE3-48BF-8349-3C79AE955E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EDDAF8-3DF1-4DA2-B61F-2F2B758DBF9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说明：此处请上传填写完整、学生和导师均签字的</a:t>
            </a:r>
            <a:r>
              <a:rPr lang="en-US" altLang="zh-CN" dirty="0"/>
              <a:t>《</a:t>
            </a:r>
            <a:r>
              <a:rPr lang="zh-CN" altLang="en-US" dirty="0"/>
              <a:t>研究生学位论文修改情况登记表</a:t>
            </a:r>
            <a:r>
              <a:rPr lang="en-US" altLang="zh-CN" dirty="0"/>
              <a:t>》</a:t>
            </a:r>
            <a:r>
              <a:rPr lang="zh-CN" altLang="en-US" dirty="0"/>
              <a:t>扫描件。</a:t>
            </a:r>
            <a:endParaRPr lang="zh-CN" altLang="en-US" dirty="0"/>
          </a:p>
        </p:txBody>
      </p:sp>
      <p:sp>
        <p:nvSpPr>
          <p:cNvPr id="4" name="灯片编号占位符 3"/>
          <p:cNvSpPr>
            <a:spLocks noGrp="1"/>
          </p:cNvSpPr>
          <p:nvPr>
            <p:ph type="sldNum" sz="quarter" idx="5"/>
          </p:nvPr>
        </p:nvSpPr>
        <p:spPr/>
        <p:txBody>
          <a:bodyPr/>
          <a:lstStyle/>
          <a:p>
            <a:fld id="{2EEDDAF8-3DF1-4DA2-B61F-2F2B758DBF9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pPr fontAlgn="base"/>
            <a:r>
              <a:rPr lang="zh-CN" altLang="en-US" strike="noStrike" noProof="1"/>
              <a:t>单击此处编辑母版标题样式</a:t>
            </a:r>
            <a:endParaRPr lang="zh-CN" altLang="en-US" strike="noStrike" noProof="1"/>
          </a:p>
        </p:txBody>
      </p:sp>
      <p:sp>
        <p:nvSpPr>
          <p:cNvPr id="3" name="表格占位符 2"/>
          <p:cNvSpPr>
            <a:spLocks noGrp="1"/>
          </p:cNvSpPr>
          <p:nvPr>
            <p:ph type="tbl"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zh-CN" dirty="0"/>
              <a:t>单击此处编辑母版标题样式</a:t>
            </a:r>
            <a:endParaRPr lang="zh-CN" altLang="zh-CN"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nchorCtr="0"/>
          <a:lstStyle/>
          <a:p>
            <a:pPr lvl="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algn="l" eaLnBrk="1" hangingPunct="1">
              <a:buFont typeface="Arial" panose="020B0604020202020204" pitchFamily="34" charset="0"/>
              <a:buNone/>
              <a:defRPr sz="1400" b="0" i="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buFont typeface="Arial" panose="020B0604020202020204" pitchFamily="34" charset="0"/>
              <a:buNone/>
              <a:defRPr sz="1400" b="0" i="0">
                <a:latin typeface="Arial" panose="020B0604020202020204" pitchFamily="34" charset="0"/>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eaLnBrk="1" hangingPunct="1">
              <a:buFont typeface="Arial" panose="020B0604020202020204" pitchFamily="34" charset="0"/>
              <a:buNone/>
              <a:defRPr sz="1400" b="0" i="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5704F17-35C1-40C6-A7BF-5BD773CFCB88}" type="slidenum">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409575" y="1196975"/>
            <a:ext cx="8339138"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中国矿业大学</a:t>
            </a:r>
            <a:endParaRPr kumimoji="0" lang="en-US" altLang="zh-CN"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第</a:t>
            </a:r>
            <a:r>
              <a:rPr kumimoji="0" lang="en-US" altLang="zh-CN"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95</a:t>
            </a:r>
            <a:r>
              <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次学位评定委员会会议</a:t>
            </a:r>
            <a:endParaRPr kumimoji="0" lang="zh-CN" altLang="en-US" sz="4800" b="1" i="0" u="none" strike="noStrike" kern="1200" cap="none" spc="0" normalizeH="0" baseline="0" noProof="0" dirty="0">
              <a:ln>
                <a:noFill/>
              </a:ln>
              <a:solidFill>
                <a:srgbClr val="A50021"/>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endParaRPr>
          </a:p>
        </p:txBody>
      </p:sp>
      <p:sp>
        <p:nvSpPr>
          <p:cNvPr id="3074" name="Text Box 3"/>
          <p:cNvSpPr txBox="1"/>
          <p:nvPr/>
        </p:nvSpPr>
        <p:spPr>
          <a:xfrm>
            <a:off x="4479925" y="3246438"/>
            <a:ext cx="184150" cy="369887"/>
          </a:xfrm>
          <a:prstGeom prst="rect">
            <a:avLst/>
          </a:prstGeom>
          <a:noFill/>
          <a:ln w="9525">
            <a:noFill/>
          </a:ln>
        </p:spPr>
        <p:txBody>
          <a:bodyPr wrap="none" anchor="t" anchorCtr="0">
            <a:spAutoFit/>
          </a:bodyPr>
          <a:lstStyle/>
          <a:p>
            <a:pPr algn="ctr"/>
            <a:endParaRPr lang="zh-CN" altLang="zh-CN" i="0" dirty="0">
              <a:latin typeface="Calibri" panose="020F0502020204030204" charset="0"/>
              <a:ea typeface="黑体" panose="02010609060101010101" pitchFamily="49" charset="-122"/>
            </a:endParaRPr>
          </a:p>
        </p:txBody>
      </p:sp>
      <p:sp>
        <p:nvSpPr>
          <p:cNvPr id="2053" name="Text Box 5"/>
          <p:cNvSpPr txBox="1">
            <a:spLocks noChangeArrowheads="1"/>
          </p:cNvSpPr>
          <p:nvPr/>
        </p:nvSpPr>
        <p:spPr bwMode="auto">
          <a:xfrm>
            <a:off x="1395413" y="4648200"/>
            <a:ext cx="66643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中国矿业大学研究生院</a:t>
            </a:r>
            <a:endPar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20</a:t>
            </a:r>
            <a:r>
              <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25</a:t>
            </a: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年</a:t>
            </a:r>
            <a:r>
              <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6</a:t>
            </a:r>
            <a:r>
              <a:rPr kumimoji="0" lang="zh-CN" altLang="en-US"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rPr>
              <a:t>月  日</a:t>
            </a:r>
            <a:endParaRPr kumimoji="0" lang="en-US" altLang="zh-CN" sz="3200" b="1" i="0" u="none" strike="noStrike" kern="1200" cap="none" spc="0" normalizeH="0" baseline="0" noProof="0" dirty="0">
              <a:ln>
                <a:noFill/>
              </a:ln>
              <a:solidFill>
                <a:srgbClr val="000099"/>
              </a:solidFill>
              <a:effectLst>
                <a:outerShdw blurRad="38100" dist="38100" dir="2700000" algn="tl">
                  <a:srgbClr val="C0C0C0"/>
                </a:outerShdw>
              </a:effectLst>
              <a:uLnTx/>
              <a:uFillTx/>
              <a:latin typeface="华文中宋" panose="02010600040101010101" pitchFamily="2" charset="-122"/>
              <a:ea typeface="华文中宋" panose="02010600040101010101" pitchFamily="2" charset="-122"/>
              <a:cs typeface="+mn-cs"/>
            </a:endParaRPr>
          </a:p>
        </p:txBody>
      </p:sp>
      <p:sp>
        <p:nvSpPr>
          <p:cNvPr id="3076" name="Rectangle 4"/>
          <p:cNvSpPr/>
          <p:nvPr/>
        </p:nvSpPr>
        <p:spPr>
          <a:xfrm>
            <a:off x="695325" y="3543300"/>
            <a:ext cx="7613650" cy="68263"/>
          </a:xfrm>
          <a:prstGeom prst="rect">
            <a:avLst/>
          </a:prstGeom>
          <a:gradFill rotWithShape="1">
            <a:gsLst>
              <a:gs pos="0">
                <a:srgbClr val="FAA712"/>
              </a:gs>
              <a:gs pos="100000">
                <a:srgbClr val="744D08">
                  <a:alpha val="0"/>
                </a:srgbClr>
              </a:gs>
            </a:gsLst>
            <a:path path="shape">
              <a:fillToRect l="50000" t="50000" r="50000" b="50000"/>
            </a:path>
            <a:tileRect/>
          </a:gradFill>
          <a:ln w="9525">
            <a:noFill/>
          </a:ln>
        </p:spPr>
        <p:txBody>
          <a:bodyPr wrap="none" lIns="80147" tIns="40074" rIns="80147" bIns="40074" anchor="ctr" anchorCtr="0"/>
          <a:lstStyle/>
          <a:p>
            <a:endParaRPr lang="zh-CN" altLang="en-US" sz="1200" i="0" dirty="0">
              <a:solidFill>
                <a:srgbClr val="003366"/>
              </a:solidFill>
              <a:latin typeface="仿宋_GB2312" panose="02010609030101010101" charset="-122"/>
              <a:ea typeface="宋体" panose="02010600030101010101" pitchFamily="2" charset="-122"/>
            </a:endParaRPr>
          </a:p>
        </p:txBody>
      </p:sp>
      <p:pic>
        <p:nvPicPr>
          <p:cNvPr id="3077" name="图片 9"/>
          <p:cNvPicPr>
            <a:picLocks noChangeAspect="1"/>
          </p:cNvPicPr>
          <p:nvPr/>
        </p:nvPicPr>
        <p:blipFill>
          <a:blip r:embed="rId1"/>
          <a:stretch>
            <a:fillRect/>
          </a:stretch>
        </p:blipFill>
        <p:spPr>
          <a:xfrm>
            <a:off x="900113" y="1282700"/>
            <a:ext cx="1584325" cy="135255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标题 1"/>
          <p:cNvSpPr>
            <a:spLocks noGrp="1"/>
          </p:cNvSpPr>
          <p:nvPr>
            <p:ph type="title"/>
          </p:nvPr>
        </p:nvSpPr>
        <p:spPr>
          <a:xfrm>
            <a:off x="457200" y="1371600"/>
            <a:ext cx="8229600" cy="1524000"/>
          </a:xfrm>
        </p:spPr>
        <p:txBody>
          <a:bodyPr vert="horz" wrap="square" lIns="91440" tIns="45720" rIns="91440" bIns="45720" anchor="ctr" anchorCtr="0"/>
          <a:lstStyle/>
          <a:p>
            <a:pPr>
              <a:lnSpc>
                <a:spcPts val="5000"/>
              </a:lnSpc>
            </a:pPr>
            <a:r>
              <a:rPr lang="zh-CN" altLang="en-US" sz="4000" b="1" dirty="0">
                <a:solidFill>
                  <a:srgbClr val="C00000"/>
                </a:solidFill>
                <a:latin typeface="微软雅黑" panose="020B0503020204020204" pitchFamily="34" charset="-122"/>
                <a:ea typeface="微软雅黑" panose="020B0503020204020204" pitchFamily="34" charset="-122"/>
              </a:rPr>
              <a:t>地质类分委会</a:t>
            </a:r>
            <a:br>
              <a:rPr lang="en-US" altLang="zh-CN" sz="4000" b="1" dirty="0">
                <a:solidFill>
                  <a:srgbClr val="C00000"/>
                </a:solidFill>
                <a:latin typeface="微软雅黑" panose="020B0503020204020204" pitchFamily="34" charset="-122"/>
                <a:ea typeface="微软雅黑" panose="020B0503020204020204" pitchFamily="34" charset="-122"/>
              </a:rPr>
            </a:br>
            <a:r>
              <a:rPr lang="zh-CN" altLang="en-US" sz="4000" b="1" dirty="0">
                <a:solidFill>
                  <a:srgbClr val="C00000"/>
                </a:solidFill>
                <a:latin typeface="微软雅黑" panose="020B0503020204020204" pitchFamily="34" charset="-122"/>
                <a:ea typeface="微软雅黑" panose="020B0503020204020204" pitchFamily="34" charset="-122"/>
              </a:rPr>
              <a:t>申请博士学位情况</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4098" name="内容占位符 2"/>
          <p:cNvSpPr>
            <a:spLocks noGrp="1"/>
          </p:cNvSpPr>
          <p:nvPr>
            <p:ph idx="1"/>
          </p:nvPr>
        </p:nvSpPr>
        <p:spPr>
          <a:xfrm>
            <a:off x="1219288" y="3276604"/>
            <a:ext cx="6476918" cy="1981154"/>
          </a:xfrm>
        </p:spPr>
        <p:txBody>
          <a:bodyPr vert="horz" wrap="square" lIns="91440" tIns="45720" rIns="91440" bIns="45720" anchor="t" anchorCtr="0"/>
          <a:lstStyle/>
          <a:p>
            <a:pPr algn="ctr">
              <a:spcAft>
                <a:spcPts val="600"/>
              </a:spcAft>
              <a:buClrTx/>
              <a:buSzTx/>
              <a:buFontTx/>
              <a:buNone/>
            </a:pPr>
            <a:r>
              <a:rPr lang="en-US" altLang="zh-CN" sz="2400"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rPr>
              <a:t> </a:t>
            </a:r>
            <a:r>
              <a:rPr lang="zh-CN" altLang="en-US" sz="2400" dirty="0">
                <a:solidFill>
                  <a:srgbClr val="000000"/>
                </a:solidFill>
                <a:latin typeface="黑体" panose="02010609060101010101" pitchFamily="49" charset="-122"/>
                <a:ea typeface="黑体" panose="02010609060101010101" pitchFamily="49" charset="-122"/>
                <a:sym typeface="+mn-ea"/>
              </a:rPr>
              <a:t>本次申请博士学位1人：</a:t>
            </a:r>
            <a:endParaRPr lang="en-US" altLang="zh-CN" sz="2400" dirty="0">
              <a:solidFill>
                <a:srgbClr val="000000"/>
              </a:solidFill>
              <a:latin typeface="黑体" panose="02010609060101010101" pitchFamily="49" charset="-122"/>
              <a:ea typeface="黑体" panose="02010609060101010101" pitchFamily="49" charset="-122"/>
              <a:sym typeface="+mn-ea"/>
            </a:endParaRPr>
          </a:p>
          <a:p>
            <a:pPr algn="ctr">
              <a:spcAft>
                <a:spcPts val="600"/>
              </a:spcAft>
              <a:buClrTx/>
              <a:buSzTx/>
              <a:buFontTx/>
              <a:buNone/>
            </a:pPr>
            <a:r>
              <a:rPr lang="zh-CN" altLang="en-US" sz="2400" dirty="0">
                <a:solidFill>
                  <a:srgbClr val="000000"/>
                </a:solidFill>
                <a:latin typeface="黑体" panose="02010609060101010101" pitchFamily="49" charset="-122"/>
                <a:ea typeface="黑体" panose="02010609060101010101" pitchFamily="49" charset="-122"/>
              </a:rPr>
              <a:t>张三</a:t>
            </a:r>
            <a:r>
              <a:rPr lang="en-US" altLang="zh-CN" sz="2400" dirty="0">
                <a:solidFill>
                  <a:srgbClr val="000000"/>
                </a:solidFill>
                <a:latin typeface="黑体" panose="02010609060101010101" pitchFamily="49" charset="-122"/>
                <a:ea typeface="黑体" panose="02010609060101010101" pitchFamily="49" charset="-122"/>
              </a:rPr>
              <a:t>      </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8" name="文本框 7"/>
          <p:cNvSpPr txBox="1"/>
          <p:nvPr/>
        </p:nvSpPr>
        <p:spPr>
          <a:xfrm>
            <a:off x="304800" y="1828800"/>
            <a:ext cx="1809750" cy="40919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oAutofit/>
          </a:bodyPr>
          <a:p>
            <a:r>
              <a:rPr lang="zh-CN" altLang="en-US" i="0" dirty="0">
                <a:solidFill>
                  <a:srgbClr val="FF0000"/>
                </a:solidFill>
              </a:rPr>
              <a:t>说明：分委会申请博士学位</a:t>
            </a:r>
            <a:r>
              <a:rPr lang="en-US" altLang="zh-CN" i="0" dirty="0">
                <a:solidFill>
                  <a:srgbClr val="FF0000"/>
                </a:solidFill>
              </a:rPr>
              <a:t>PPT</a:t>
            </a:r>
            <a:r>
              <a:rPr lang="zh-CN" altLang="en-US" i="0" dirty="0">
                <a:solidFill>
                  <a:srgbClr val="FF0000"/>
                </a:solidFill>
              </a:rPr>
              <a:t>请按照附件</a:t>
            </a:r>
            <a:r>
              <a:rPr lang="en-US" altLang="zh-CN" i="0" dirty="0">
                <a:solidFill>
                  <a:srgbClr val="FF0000"/>
                </a:solidFill>
              </a:rPr>
              <a:t>5“分委员会2025年6月建议授予博士学位名单”</a:t>
            </a:r>
            <a:r>
              <a:rPr lang="zh-CN" altLang="en-US" i="0" dirty="0">
                <a:solidFill>
                  <a:srgbClr val="FF0000"/>
                </a:solidFill>
              </a:rPr>
              <a:t>顺序粘贴。（制作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矩形 1"/>
          <p:cNvSpPr/>
          <p:nvPr/>
        </p:nvSpPr>
        <p:spPr>
          <a:xfrm>
            <a:off x="3427413" y="228600"/>
            <a:ext cx="2241550" cy="708025"/>
          </a:xfrm>
          <a:prstGeom prst="rect">
            <a:avLst/>
          </a:prstGeom>
          <a:noFill/>
          <a:ln w="9525">
            <a:noFill/>
          </a:ln>
        </p:spPr>
        <p:txBody>
          <a:bodyPr wrap="none" anchor="t" anchorCtr="0">
            <a:spAutoFit/>
          </a:bodyPr>
          <a:lstStyle/>
          <a:p>
            <a:pPr algn="ctr"/>
            <a:r>
              <a:rPr lang="zh-CN" altLang="zh-CN" sz="4000"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基本信息</a:t>
            </a:r>
            <a:endParaRPr lang="zh-CN" altLang="zh-CN" sz="1600"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098" name="矩形 5"/>
          <p:cNvSpPr/>
          <p:nvPr/>
        </p:nvSpPr>
        <p:spPr>
          <a:xfrm>
            <a:off x="685800" y="1143000"/>
            <a:ext cx="1625766" cy="523220"/>
          </a:xfrm>
          <a:prstGeom prst="rect">
            <a:avLst/>
          </a:prstGeom>
          <a:noFill/>
          <a:ln w="9525">
            <a:noFill/>
          </a:ln>
        </p:spPr>
        <p:txBody>
          <a:bodyPr wrap="none" anchor="t" anchorCtr="0">
            <a:spAutoFit/>
          </a:bodyPr>
          <a:lstStyle/>
          <a:p>
            <a:r>
              <a:rPr lang="zh-CN" altLang="zh-CN" sz="2800" i="0" dirty="0">
                <a:solidFill>
                  <a:srgbClr val="0000FF"/>
                </a:solidFill>
                <a:latin typeface="Times New Roman" panose="02020603050405020304" pitchFamily="18" charset="0"/>
                <a:cs typeface="Times New Roman" panose="02020603050405020304" pitchFamily="18" charset="0"/>
              </a:rPr>
              <a:t>姓</a:t>
            </a:r>
            <a:r>
              <a:rPr lang="en-US" altLang="zh-CN" sz="2800" i="0" dirty="0">
                <a:solidFill>
                  <a:srgbClr val="0000FF"/>
                </a:solidFill>
                <a:latin typeface="Times New Roman" panose="02020603050405020304" pitchFamily="18" charset="0"/>
                <a:cs typeface="Times New Roman" panose="02020603050405020304" pitchFamily="18" charset="0"/>
              </a:rPr>
              <a:t>    </a:t>
            </a:r>
            <a:r>
              <a:rPr lang="zh-CN" altLang="zh-CN" sz="2800" i="0" dirty="0">
                <a:solidFill>
                  <a:srgbClr val="0000FF"/>
                </a:solidFill>
                <a:latin typeface="Times New Roman" panose="02020603050405020304" pitchFamily="18" charset="0"/>
                <a:cs typeface="Times New Roman" panose="02020603050405020304" pitchFamily="18" charset="0"/>
              </a:rPr>
              <a:t>名：</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4099" name="矩形 7"/>
          <p:cNvSpPr/>
          <p:nvPr/>
        </p:nvSpPr>
        <p:spPr>
          <a:xfrm>
            <a:off x="5753100" y="1157288"/>
            <a:ext cx="1266825"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年级</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0" name="矩形 8"/>
          <p:cNvSpPr/>
          <p:nvPr/>
        </p:nvSpPr>
        <p:spPr>
          <a:xfrm>
            <a:off x="685800" y="1905000"/>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所在学院</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1" name="矩形 9"/>
          <p:cNvSpPr/>
          <p:nvPr/>
        </p:nvSpPr>
        <p:spPr>
          <a:xfrm>
            <a:off x="685800" y="2586038"/>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专业名称</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2" name="矩形 10"/>
          <p:cNvSpPr/>
          <p:nvPr/>
        </p:nvSpPr>
        <p:spPr>
          <a:xfrm>
            <a:off x="685800" y="3581400"/>
            <a:ext cx="2709863"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申请学位类别：</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3" name="矩形 11"/>
          <p:cNvSpPr/>
          <p:nvPr/>
        </p:nvSpPr>
        <p:spPr>
          <a:xfrm>
            <a:off x="685800" y="4191000"/>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导师</a:t>
            </a:r>
            <a:r>
              <a:rPr lang="zh-CN" altLang="zh-CN" sz="2800" i="0" dirty="0">
                <a:solidFill>
                  <a:srgbClr val="0000FF"/>
                </a:solidFill>
                <a:latin typeface="Times New Roman" panose="02020603050405020304" pitchFamily="18" charset="0"/>
                <a:cs typeface="Times New Roman" panose="02020603050405020304" pitchFamily="18" charset="0"/>
              </a:rPr>
              <a:t>姓名：</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4" name="矩形 12"/>
          <p:cNvSpPr/>
          <p:nvPr/>
        </p:nvSpPr>
        <p:spPr>
          <a:xfrm>
            <a:off x="685800" y="4995863"/>
            <a:ext cx="1987550" cy="523875"/>
          </a:xfrm>
          <a:prstGeom prst="rect">
            <a:avLst/>
          </a:prstGeom>
          <a:noFill/>
          <a:ln w="9525">
            <a:noFill/>
          </a:ln>
        </p:spPr>
        <p:txBody>
          <a:bodyPr wrap="none"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研究方向</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5" name="矩形 13"/>
          <p:cNvSpPr/>
          <p:nvPr/>
        </p:nvSpPr>
        <p:spPr>
          <a:xfrm>
            <a:off x="685800" y="5836650"/>
            <a:ext cx="7696200" cy="523875"/>
          </a:xfrm>
          <a:prstGeom prst="rect">
            <a:avLst/>
          </a:prstGeom>
          <a:noFill/>
          <a:ln w="9525">
            <a:noFill/>
          </a:ln>
        </p:spPr>
        <p:txBody>
          <a:bodyPr anchor="t" anchorCtr="0">
            <a:spAutoFit/>
          </a:bodyPr>
          <a:lstStyle/>
          <a:p>
            <a:r>
              <a:rPr lang="zh-CN" altLang="en-US" sz="2800" i="0" dirty="0">
                <a:solidFill>
                  <a:srgbClr val="0000FF"/>
                </a:solidFill>
                <a:latin typeface="Times New Roman" panose="02020603050405020304" pitchFamily="18" charset="0"/>
                <a:cs typeface="Times New Roman" panose="02020603050405020304" pitchFamily="18" charset="0"/>
              </a:rPr>
              <a:t>论文题目</a:t>
            </a:r>
            <a:r>
              <a:rPr lang="zh-CN" altLang="zh-CN" sz="2800" i="0" dirty="0">
                <a:solidFill>
                  <a:srgbClr val="0000FF"/>
                </a:solidFill>
                <a:latin typeface="Times New Roman" panose="02020603050405020304" pitchFamily="18" charset="0"/>
                <a:cs typeface="Times New Roman" panose="02020603050405020304" pitchFamily="18" charset="0"/>
              </a:rPr>
              <a:t>：</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06" name="Rectangle 4"/>
          <p:cNvSpPr/>
          <p:nvPr/>
        </p:nvSpPr>
        <p:spPr>
          <a:xfrm>
            <a:off x="768350" y="922338"/>
            <a:ext cx="7613650" cy="68262"/>
          </a:xfrm>
          <a:prstGeom prst="rect">
            <a:avLst/>
          </a:prstGeom>
          <a:gradFill rotWithShape="1">
            <a:gsLst>
              <a:gs pos="0">
                <a:srgbClr val="FAA712"/>
              </a:gs>
              <a:gs pos="100000">
                <a:srgbClr val="744D08">
                  <a:alpha val="0"/>
                </a:srgbClr>
              </a:gs>
            </a:gsLst>
            <a:path path="shape">
              <a:fillToRect l="50000" t="50000" r="50000" b="50000"/>
            </a:path>
            <a:tileRect/>
          </a:gradFill>
          <a:ln w="9525">
            <a:noFill/>
          </a:ln>
        </p:spPr>
        <p:txBody>
          <a:bodyPr wrap="none" lIns="80147" tIns="40074" rIns="80147" bIns="40074" anchor="ctr" anchorCtr="0"/>
          <a:lstStyle/>
          <a:p>
            <a:pPr algn="ctr"/>
            <a:endParaRPr lang="zh-CN" altLang="en-US" sz="1200" dirty="0">
              <a:solidFill>
                <a:srgbClr val="003366"/>
              </a:solidFill>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hidden">
          <a:xfrm>
            <a:off x="815880" y="4876762"/>
            <a:ext cx="7337426" cy="36000"/>
          </a:xfrm>
          <a:prstGeom prst="rect">
            <a:avLst/>
          </a:prstGeom>
          <a:gradFill flip="none" rotWithShape="1">
            <a:gsLst>
              <a:gs pos="0">
                <a:srgbClr val="FF0000"/>
              </a:gs>
              <a:gs pos="100000">
                <a:srgbClr val="744D08">
                  <a:alpha val="0"/>
                </a:srgbClr>
              </a:gs>
            </a:gsLst>
            <a:path path="circle">
              <a:fillToRect t="100000" r="100000"/>
            </a:path>
            <a:tileRect l="-100000" b="-100000"/>
          </a:gradFill>
          <a:ln>
            <a:noFill/>
          </a:ln>
        </p:spPr>
        <p:txBody>
          <a:bodyPr wrap="none" lIns="80147" tIns="40074" rIns="80147" bIns="40074"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rgbClr val="003366"/>
              </a:solidFill>
              <a:effectLst/>
              <a:uLnTx/>
              <a:uFillTx/>
              <a:latin typeface="Times New Roman" panose="02020603050405020304" pitchFamily="18" charset="0"/>
              <a:cs typeface="Times New Roman" panose="02020603050405020304" pitchFamily="18" charset="0"/>
            </a:endParaRPr>
          </a:p>
        </p:txBody>
      </p:sp>
      <p:sp>
        <p:nvSpPr>
          <p:cNvPr id="13" name="Rectangle 4"/>
          <p:cNvSpPr>
            <a:spLocks noChangeArrowheads="1"/>
          </p:cNvSpPr>
          <p:nvPr/>
        </p:nvSpPr>
        <p:spPr bwMode="hidden">
          <a:xfrm>
            <a:off x="815880" y="3392999"/>
            <a:ext cx="7337426" cy="36000"/>
          </a:xfrm>
          <a:prstGeom prst="rect">
            <a:avLst/>
          </a:prstGeom>
          <a:gradFill flip="none" rotWithShape="1">
            <a:gsLst>
              <a:gs pos="0">
                <a:srgbClr val="FF0000"/>
              </a:gs>
              <a:gs pos="100000">
                <a:srgbClr val="744D08">
                  <a:alpha val="0"/>
                </a:srgbClr>
              </a:gs>
            </a:gsLst>
            <a:path path="circle">
              <a:fillToRect t="100000" r="100000"/>
            </a:path>
            <a:tileRect l="-100000" b="-100000"/>
          </a:gradFill>
          <a:ln>
            <a:noFill/>
          </a:ln>
        </p:spPr>
        <p:txBody>
          <a:bodyPr wrap="none" lIns="80147" tIns="40074" rIns="80147" bIns="40074"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1" u="none" strike="noStrike" kern="1200" cap="none" spc="0" normalizeH="0" baseline="0" noProof="0">
              <a:ln>
                <a:noFill/>
              </a:ln>
              <a:solidFill>
                <a:srgbClr val="003366"/>
              </a:solidFill>
              <a:effectLst/>
              <a:uLnTx/>
              <a:uFillTx/>
              <a:latin typeface="Times New Roman" panose="02020603050405020304" pitchFamily="18" charset="0"/>
              <a:cs typeface="Times New Roman" panose="02020603050405020304" pitchFamily="18" charset="0"/>
            </a:endParaRPr>
          </a:p>
        </p:txBody>
      </p:sp>
      <p:sp>
        <p:nvSpPr>
          <p:cNvPr id="4109" name="矩形 1"/>
          <p:cNvSpPr/>
          <p:nvPr/>
        </p:nvSpPr>
        <p:spPr>
          <a:xfrm>
            <a:off x="2362200" y="1155700"/>
            <a:ext cx="1175322"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张三  </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4110" name="矩形 2"/>
          <p:cNvSpPr/>
          <p:nvPr/>
        </p:nvSpPr>
        <p:spPr>
          <a:xfrm>
            <a:off x="2362200" y="1878013"/>
            <a:ext cx="5233988" cy="523220"/>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资源与地球科学学院</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1" name="矩形 3"/>
          <p:cNvSpPr/>
          <p:nvPr/>
        </p:nvSpPr>
        <p:spPr>
          <a:xfrm>
            <a:off x="2362200" y="2600325"/>
            <a:ext cx="5721350" cy="523875"/>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地质资源与地质工程</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2" name="矩形 4"/>
          <p:cNvSpPr/>
          <p:nvPr/>
        </p:nvSpPr>
        <p:spPr>
          <a:xfrm>
            <a:off x="6883400" y="1157288"/>
            <a:ext cx="1251585" cy="521970"/>
          </a:xfrm>
          <a:prstGeom prst="rect">
            <a:avLst/>
          </a:prstGeom>
          <a:noFill/>
          <a:ln w="9525">
            <a:noFill/>
          </a:ln>
        </p:spPr>
        <p:txBody>
          <a:bodyPr wrap="none" anchor="t" anchorCtr="0">
            <a:spAutoFit/>
          </a:bodyPr>
          <a:lstStyle/>
          <a:p>
            <a:r>
              <a:rPr lang="en-US" altLang="zh-CN" sz="2800" i="0" u="sng" dirty="0">
                <a:solidFill>
                  <a:srgbClr val="000000"/>
                </a:solidFill>
                <a:latin typeface="Times New Roman" panose="02020603050405020304" pitchFamily="18" charset="0"/>
                <a:cs typeface="Times New Roman" panose="02020603050405020304" pitchFamily="18" charset="0"/>
              </a:rPr>
              <a:t>2019</a:t>
            </a:r>
            <a:r>
              <a:rPr lang="zh-CN" altLang="en-US" sz="2800" i="0" u="sng" dirty="0">
                <a:solidFill>
                  <a:srgbClr val="000000"/>
                </a:solidFill>
                <a:latin typeface="Times New Roman" panose="02020603050405020304" pitchFamily="18" charset="0"/>
                <a:cs typeface="Times New Roman" panose="02020603050405020304" pitchFamily="18" charset="0"/>
              </a:rPr>
              <a:t>级</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3" name="矩形 5"/>
          <p:cNvSpPr/>
          <p:nvPr/>
        </p:nvSpPr>
        <p:spPr>
          <a:xfrm>
            <a:off x="1779905" y="3628390"/>
            <a:ext cx="4173220" cy="521970"/>
          </a:xfrm>
          <a:prstGeom prst="rect">
            <a:avLst/>
          </a:prstGeom>
          <a:noFill/>
          <a:ln w="9525">
            <a:noFill/>
          </a:ln>
        </p:spPr>
        <p:txBody>
          <a:bodyPr wrap="square" anchor="t" anchorCtr="0">
            <a:spAutoFit/>
          </a:bodyPr>
          <a:lstStyle/>
          <a:p>
            <a:pPr algn="ctr"/>
            <a:r>
              <a:rPr lang="en-US" altLang="zh-CN" sz="2800" i="0" u="sng" dirty="0">
                <a:solidFill>
                  <a:srgbClr val="000000"/>
                </a:solidFill>
                <a:latin typeface="Times New Roman" panose="02020603050405020304" pitchFamily="18" charset="0"/>
                <a:cs typeface="Times New Roman" panose="02020603050405020304" pitchFamily="18" charset="0"/>
              </a:rPr>
              <a:t> </a:t>
            </a:r>
            <a:r>
              <a:rPr lang="zh-CN" altLang="en-US" sz="2800" i="0" u="sng" dirty="0">
                <a:solidFill>
                  <a:srgbClr val="000000"/>
                </a:solidFill>
                <a:latin typeface="Times New Roman" panose="02020603050405020304" pitchFamily="18" charset="0"/>
                <a:cs typeface="Times New Roman" panose="02020603050405020304" pitchFamily="18" charset="0"/>
              </a:rPr>
              <a:t>工学博士</a:t>
            </a:r>
            <a:r>
              <a:rPr lang="en-US" altLang="zh-CN" sz="2800" i="0" u="sng" dirty="0">
                <a:solidFill>
                  <a:srgbClr val="000000"/>
                </a:solidFill>
                <a:latin typeface="Times New Roman" panose="02020603050405020304" pitchFamily="18" charset="0"/>
                <a:cs typeface="Times New Roman" panose="02020603050405020304" pitchFamily="18" charset="0"/>
              </a:rPr>
              <a:t>     </a:t>
            </a:r>
            <a:endParaRPr lang="zh-CN" altLang="en-US" dirty="0">
              <a:latin typeface="Times New Roman" panose="02020603050405020304" pitchFamily="18" charset="0"/>
              <a:cs typeface="Times New Roman" panose="02020603050405020304" pitchFamily="18" charset="0"/>
            </a:endParaRPr>
          </a:p>
        </p:txBody>
      </p:sp>
      <p:sp>
        <p:nvSpPr>
          <p:cNvPr id="4114" name="矩形 6"/>
          <p:cNvSpPr/>
          <p:nvPr/>
        </p:nvSpPr>
        <p:spPr>
          <a:xfrm>
            <a:off x="2341563" y="4206875"/>
            <a:ext cx="1534394"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李四    </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4115" name="矩形 7"/>
          <p:cNvSpPr/>
          <p:nvPr/>
        </p:nvSpPr>
        <p:spPr>
          <a:xfrm>
            <a:off x="2341563" y="5024438"/>
            <a:ext cx="6362700" cy="523875"/>
          </a:xfrm>
          <a:prstGeom prst="rect">
            <a:avLst/>
          </a:prstGeom>
          <a:noFill/>
          <a:ln w="9525">
            <a:noFill/>
          </a:ln>
        </p:spPr>
        <p:txBody>
          <a:bodyPr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   </a:t>
            </a:r>
            <a:endParaRPr lang="zh-CN" altLang="zh-CN" sz="2800" i="0" u="sng" dirty="0">
              <a:solidFill>
                <a:srgbClr val="000000"/>
              </a:solidFill>
              <a:latin typeface="Times New Roman" panose="02020603050405020304" pitchFamily="18" charset="0"/>
              <a:cs typeface="Times New Roman" panose="02020603050405020304" pitchFamily="18" charset="0"/>
            </a:endParaRPr>
          </a:p>
        </p:txBody>
      </p:sp>
      <p:sp>
        <p:nvSpPr>
          <p:cNvPr id="21" name="矩形 1"/>
          <p:cNvSpPr/>
          <p:nvPr/>
        </p:nvSpPr>
        <p:spPr>
          <a:xfrm>
            <a:off x="2522357" y="4984583"/>
            <a:ext cx="3430747" cy="523220"/>
          </a:xfrm>
          <a:prstGeom prst="rect">
            <a:avLst/>
          </a:prstGeom>
          <a:noFill/>
          <a:ln w="9525">
            <a:noFill/>
          </a:ln>
        </p:spPr>
        <p:txBody>
          <a:bodyPr wrap="none" anchor="t" anchorCtr="0">
            <a:spAutoFit/>
          </a:bodyPr>
          <a:lstStyle/>
          <a:p>
            <a:r>
              <a:rPr lang="zh-CN" altLang="en-US" sz="2800" i="0" u="sng" dirty="0">
                <a:solidFill>
                  <a:srgbClr val="000000"/>
                </a:solidFill>
                <a:latin typeface="Times New Roman" panose="02020603050405020304" pitchFamily="18" charset="0"/>
                <a:cs typeface="Times New Roman" panose="02020603050405020304" pitchFamily="18" charset="0"/>
              </a:rPr>
              <a:t>多孔介质与气体吸附</a:t>
            </a:r>
            <a:endParaRPr lang="zh-CN" altLang="zh-CN" sz="2800" i="0" dirty="0">
              <a:solidFill>
                <a:srgbClr val="000000"/>
              </a:solidFill>
              <a:latin typeface="Times New Roman" panose="02020603050405020304" pitchFamily="18" charset="0"/>
              <a:cs typeface="Times New Roman" panose="02020603050405020304" pitchFamily="18" charset="0"/>
            </a:endParaRPr>
          </a:p>
        </p:txBody>
      </p:sp>
      <p:sp>
        <p:nvSpPr>
          <p:cNvPr id="22" name="矩形 1"/>
          <p:cNvSpPr/>
          <p:nvPr/>
        </p:nvSpPr>
        <p:spPr>
          <a:xfrm>
            <a:off x="2531007" y="5598290"/>
            <a:ext cx="6260465" cy="953135"/>
          </a:xfrm>
          <a:prstGeom prst="rect">
            <a:avLst/>
          </a:prstGeom>
          <a:noFill/>
          <a:ln w="9525">
            <a:noFill/>
          </a:ln>
        </p:spPr>
        <p:txBody>
          <a:bodyPr wrap="none" anchor="t" anchorCtr="0">
            <a:spAutoFit/>
          </a:bodyPr>
          <a:lstStyle/>
          <a:p>
            <a:pPr algn="l"/>
            <a:r>
              <a:rPr lang="zh-CN" altLang="en-US" sz="2800" i="0" u="sng" dirty="0">
                <a:solidFill>
                  <a:srgbClr val="000000"/>
                </a:solidFill>
                <a:latin typeface="Times New Roman" panose="02020603050405020304" pitchFamily="18" charset="0"/>
                <a:cs typeface="Times New Roman" panose="02020603050405020304" pitchFamily="18" charset="0"/>
              </a:rPr>
              <a:t>河南田家炳矿构造煤甲烷解吸滞后行为</a:t>
            </a:r>
            <a:endParaRPr lang="zh-CN" altLang="en-US" sz="2800" i="0" u="sng" dirty="0">
              <a:solidFill>
                <a:srgbClr val="000000"/>
              </a:solidFill>
              <a:latin typeface="Times New Roman" panose="02020603050405020304" pitchFamily="18" charset="0"/>
              <a:cs typeface="Times New Roman" panose="02020603050405020304" pitchFamily="18" charset="0"/>
            </a:endParaRPr>
          </a:p>
          <a:p>
            <a:pPr algn="l"/>
            <a:r>
              <a:rPr lang="zh-CN" altLang="en-US" sz="2800" i="0" u="sng" dirty="0">
                <a:solidFill>
                  <a:srgbClr val="000000"/>
                </a:solidFill>
                <a:latin typeface="Times New Roman" panose="02020603050405020304" pitchFamily="18" charset="0"/>
                <a:cs typeface="Times New Roman" panose="02020603050405020304" pitchFamily="18" charset="0"/>
              </a:rPr>
              <a:t>及微观机理</a:t>
            </a:r>
            <a:endParaRPr lang="zh-CN" altLang="en-US" sz="2800" i="0" u="sng"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04882"/>
            <a:ext cx="8229600" cy="522288"/>
          </a:xfrm>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学校送审博士论文评阅情况</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custDataLst>
              <p:tags r:id="rId1"/>
            </p:custDataLst>
          </p:nvPr>
        </p:nvGraphicFramePr>
        <p:xfrm>
          <a:off x="457200" y="965200"/>
          <a:ext cx="8105140" cy="5389245"/>
        </p:xfrm>
        <a:graphic>
          <a:graphicData uri="http://schemas.openxmlformats.org/drawingml/2006/table">
            <a:tbl>
              <a:tblPr firstRow="1" bandRow="1">
                <a:tableStyleId>{D7AC3CCA-C797-4891-BE02-D94E43425B78}</a:tableStyleId>
              </a:tblPr>
              <a:tblGrid>
                <a:gridCol w="1630045"/>
                <a:gridCol w="4465903"/>
                <a:gridCol w="2009192"/>
              </a:tblGrid>
              <a:tr h="1005840">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专家</a:t>
                      </a:r>
                      <a:endParaRPr kumimoji="0" lang="zh-CN" altLang="zh-CN"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200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是否同意答辩</a:t>
                      </a:r>
                      <a:endParaRPr kumimoji="0" lang="zh-CN" altLang="en-US" sz="200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rPr>
                        <a:t>是否优秀论文</a:t>
                      </a:r>
                      <a:endParaRPr kumimoji="0" lang="zh-CN" altLang="zh-CN" sz="2000" b="1" i="0" u="none" strike="noStrike" cap="none" normalizeH="0" baseline="0" dirty="0">
                        <a:ln>
                          <a:noFill/>
                        </a:ln>
                        <a:solidFill>
                          <a:srgbClr val="0000FF"/>
                        </a:solidFill>
                        <a:effectLst/>
                        <a:latin typeface="微软雅黑" panose="020B0503020204020204" pitchFamily="34" charset="-122"/>
                        <a:ea typeface="微软雅黑" panose="020B0503020204020204" pitchFamily="34" charset="-122"/>
                      </a:endParaRPr>
                    </a:p>
                  </a:txBody>
                  <a:tcPr marL="91444" marR="91444" marT="45714" marB="45714" anchor="ctr" horzOverflow="overflow">
                    <a:solidFill>
                      <a:schemeClr val="accent1">
                        <a:lumMod val="20000"/>
                        <a:lumOff val="80000"/>
                      </a:schemeClr>
                    </a:solidFill>
                  </a:tcPr>
                </a:tc>
              </a:tr>
              <a:tr h="8813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1</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algn="ctr" defTabSz="914400" rtl="0" eaLnBrk="1" latinLnBrk="0" hangingPunct="1"/>
                      <a:r>
                        <a:rPr lang="zh-CN" altLang="en-US" sz="1800" b="1" dirty="0">
                          <a:solidFill>
                            <a:srgbClr val="000000"/>
                          </a:solidFill>
                          <a:latin typeface="黑体" panose="02010609060101010101" pitchFamily="49" charset="-122"/>
                          <a:ea typeface="黑体" panose="02010609060101010101" pitchFamily="49" charset="-122"/>
                          <a:sym typeface="+mn-ea"/>
                        </a:rPr>
                        <a:t>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7820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2</a:t>
                      </a:r>
                      <a:endParaRPr lang="zh-CN" altLang="en-US" sz="2000" b="1" dirty="0">
                        <a:solidFill>
                          <a:srgbClr val="000000"/>
                        </a:solidFill>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80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3</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不同意</a:t>
                      </a:r>
                      <a:endParaRPr lang="zh-CN" altLang="en-US" sz="1800" b="1" dirty="0">
                        <a:solidFill>
                          <a:srgbClr val="000000"/>
                        </a:solidFill>
                        <a:latin typeface="黑体" panose="02010609060101010101" pitchFamily="49" charset="-122"/>
                        <a:ea typeface="黑体" panose="0201060906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7947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4/</a:t>
                      </a: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复审</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同意答辩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是</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r h="8636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专家</a:t>
                      </a:r>
                      <a:r>
                        <a:rPr kumimoji="0" lang="en-US" altLang="zh-CN"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5/</a:t>
                      </a:r>
                      <a:r>
                        <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rPr>
                        <a:t>复审</a:t>
                      </a:r>
                      <a:endParaRPr kumimoji="0" lang="zh-CN" altLang="en-US" sz="2000" b="1" i="0" u="none" strike="noStrike" cap="none" normalizeH="0" baseline="0" dirty="0">
                        <a:ln>
                          <a:noFill/>
                        </a:ln>
                        <a:solidFill>
                          <a:srgbClr val="000000"/>
                        </a:solidFill>
                        <a:effectLst/>
                        <a:latin typeface="Arial" panose="020B0604020202020204" pitchFamily="34" charset="0"/>
                        <a:ea typeface="黑体" panose="02010609060101010101" pitchFamily="49" charset="-122"/>
                      </a:endParaRPr>
                    </a:p>
                  </a:txBody>
                  <a:tcPr marL="91444" marR="91444" marT="45723" marB="4572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solidFill>
                            <a:srgbClr val="000000"/>
                          </a:solidFill>
                          <a:latin typeface="黑体" panose="02010609060101010101" pitchFamily="49" charset="-122"/>
                          <a:ea typeface="黑体" panose="02010609060101010101" pitchFamily="49" charset="-122"/>
                        </a:rPr>
                        <a:t>导师审核后答辩</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c>
                  <a:txBody>
                    <a:bodyPr/>
                    <a:lstStyle/>
                    <a:p>
                      <a:pPr algn="ctr"/>
                      <a:r>
                        <a:rPr lang="zh-CN" altLang="en-US" sz="1800" b="1" dirty="0">
                          <a:solidFill>
                            <a:srgbClr val="000000"/>
                          </a:solidFill>
                          <a:latin typeface="黑体" panose="02010609060101010101" pitchFamily="49" charset="-122"/>
                          <a:ea typeface="黑体" panose="02010609060101010101" pitchFamily="49" charset="-122"/>
                        </a:rPr>
                        <a:t>否</a:t>
                      </a:r>
                      <a:endParaRPr lang="zh-CN" altLang="en-US" sz="1800" b="1" dirty="0">
                        <a:solidFill>
                          <a:srgbClr val="000000"/>
                        </a:solidFill>
                        <a:latin typeface="黑体" panose="02010609060101010101" pitchFamily="49" charset="-122"/>
                        <a:ea typeface="黑体" panose="02010609060101010101" pitchFamily="49" charset="-122"/>
                      </a:endParaRPr>
                    </a:p>
                  </a:txBody>
                  <a:tcPr marL="91444" marR="91444" marT="45723" marB="45723"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4294967295"/>
            <p:custDataLst>
              <p:tags r:id="rId1"/>
            </p:custDataLst>
          </p:nvPr>
        </p:nvGraphicFramePr>
        <p:xfrm>
          <a:off x="317500" y="533476"/>
          <a:ext cx="8534400" cy="5105777"/>
        </p:xfrm>
        <a:graphic>
          <a:graphicData uri="http://schemas.openxmlformats.org/drawingml/2006/table">
            <a:tbl>
              <a:tblPr firstRow="1" bandRow="1">
                <a:tableStyleId>{2D5ABB26-0587-4C30-8999-92F81FD0307C}</a:tableStyleId>
              </a:tblPr>
              <a:tblGrid>
                <a:gridCol w="469998"/>
                <a:gridCol w="5626002"/>
                <a:gridCol w="609600"/>
                <a:gridCol w="619125"/>
                <a:gridCol w="600075"/>
                <a:gridCol w="609600"/>
              </a:tblGrid>
              <a:tr h="785072">
                <a:tc rowSpan="2" gridSpan="2">
                  <a:txBody>
                    <a:bodyPr/>
                    <a:lstStyle/>
                    <a:p>
                      <a:pPr algn="ctr"/>
                      <a:endParaRPr lang="en-US" altLang="zh-CN" sz="1400" b="1" kern="1200" dirty="0">
                        <a:solidFill>
                          <a:srgbClr val="0000FF"/>
                        </a:solidFill>
                        <a:latin typeface="Times New Roman" panose="02020603050405020304" pitchFamily="18" charset="0"/>
                        <a:ea typeface="+mn-ea"/>
                        <a:cs typeface="Times New Roman" panose="02020603050405020304" pitchFamily="18" charset="0"/>
                      </a:endParaRPr>
                    </a:p>
                    <a:p>
                      <a:pPr algn="ctr"/>
                      <a:r>
                        <a:rPr lang="zh-CN" altLang="zh-CN" sz="2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作者自述论文中主要的创新点</a:t>
                      </a:r>
                      <a:endParaRPr lang="zh-CN" altLang="en-US" sz="28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cPr/>
                </a:tc>
                <a:tc gridSpan="4">
                  <a:txBody>
                    <a:bodyPr/>
                    <a:lstStyle/>
                    <a:p>
                      <a:pPr algn="ctr">
                        <a:spcBef>
                          <a:spcPts val="0"/>
                        </a:spcBef>
                        <a:spcAft>
                          <a:spcPts val="600"/>
                        </a:spcAft>
                      </a:pPr>
                      <a:r>
                        <a:rPr lang="zh-CN" altLang="zh-CN" sz="1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评阅专家意见</a:t>
                      </a:r>
                      <a:endParaRPr lang="zh-CN" altLang="zh-CN" sz="1800" b="1" kern="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zh-CN" altLang="zh-CN"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（请在相应的栏目内</a:t>
                      </a:r>
                      <a:r>
                        <a:rPr lang="zh-CN" altLang="en-US"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填写数字</a:t>
                      </a:r>
                      <a:r>
                        <a:rPr lang="zh-CN" altLang="zh-CN" sz="1200" b="1" kern="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r>
              <a:tr h="506178">
                <a:tc vMerge="1" gridSpan="2">
                  <a:tcPr/>
                </a:tc>
                <a:tc vMerge="1" hMerge="1">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优秀</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良好</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一般</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差</a:t>
                      </a:r>
                      <a:endParaRPr lang="zh-CN" altLang="en-US" sz="1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824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1</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定量评价构造煤样品甲烷解吸滞后行为及其规律。其甲烷解吸滞后指数介于</a:t>
                      </a:r>
                      <a:r>
                        <a:rPr kumimoji="0" lang="en-US"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0.41~0.73</a:t>
                      </a:r>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之间，总体随着构造变形程度的增强而增大，仅在碎裂煤处降低。</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2</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2</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8466">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2</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系统对比各因素与构造煤样品甲烷解吸滞后行为的相关性。构造煤的甲烷解吸滞后行为主要受到构造变形、微孔分形维数、吸附势和封闭孔的影响，而其余因素的影响可以忽略。</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3</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7816">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3</a:t>
                      </a:r>
                      <a:endParaRPr kumimoji="0" lang="zh-CN" altLang="en-US" sz="16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阐明构造煤甲烷解吸滞后行为的微观机理。其直接原因是煤基质膨胀导致部分孔径小于甲烷分子动力学直径而束缚甲烷，煤基质收缩使封闭微孔转化为开放微孔而再次吸附</a:t>
                      </a:r>
                      <a:r>
                        <a:rPr kumimoji="0" lang="en-US"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解吸甲烷，根本原因是孔隙结构和吸附势的改变。</a:t>
                      </a:r>
                      <a:endParaRPr kumimoji="0" lang="zh-CN" altLang="zh-CN" sz="1500" b="1" i="0" u="none" strike="noStrike" kern="1200" cap="none" normalizeH="0" baseline="0" dirty="0">
                        <a:ln>
                          <a:noFill/>
                        </a:ln>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1</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CN" sz="2800" dirty="0">
                          <a:solidFill>
                            <a:srgbClr val="000000"/>
                          </a:solidFill>
                          <a:latin typeface="Times New Roman" panose="02020603050405020304" pitchFamily="18" charset="0"/>
                          <a:cs typeface="Times New Roman" panose="02020603050405020304" pitchFamily="18" charset="0"/>
                        </a:rPr>
                        <a:t>4</a:t>
                      </a: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zh-CN" altLang="en-US" sz="2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42" marR="91442" marT="45721" marB="45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86" name="文本框 1"/>
          <p:cNvSpPr txBox="1"/>
          <p:nvPr/>
        </p:nvSpPr>
        <p:spPr>
          <a:xfrm>
            <a:off x="330200" y="5791138"/>
            <a:ext cx="8509000" cy="368300"/>
          </a:xfrm>
          <a:prstGeom prst="rect">
            <a:avLst/>
          </a:prstGeom>
          <a:noFill/>
          <a:ln w="9525">
            <a:noFill/>
          </a:ln>
        </p:spPr>
        <p:txBody>
          <a:bodyPr anchor="t" anchorCtr="0">
            <a:spAutoFit/>
          </a:bodyPr>
          <a:lstStyle/>
          <a:p>
            <a:r>
              <a:rPr lang="zh-CN" altLang="en-US" i="0" dirty="0">
                <a:solidFill>
                  <a:schemeClr val="bg1"/>
                </a:solidFill>
                <a:latin typeface="Times New Roman" panose="02020603050405020304" pitchFamily="18" charset="0"/>
                <a:cs typeface="Times New Roman" panose="02020603050405020304" pitchFamily="18" charset="0"/>
              </a:rPr>
              <a:t>“创新点评价意见”优良率：</a:t>
            </a:r>
            <a:r>
              <a:rPr lang="en-US" altLang="zh-CN" sz="1800" i="0" u="sng" dirty="0">
                <a:solidFill>
                  <a:schemeClr val="bg1"/>
                </a:solidFill>
              </a:rPr>
              <a:t>86.67%</a:t>
            </a:r>
            <a:endParaRPr lang="zh-CN" altLang="en-US" i="0" u="sng"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p:nvPr/>
        </p:nvSpPr>
        <p:spPr>
          <a:xfrm>
            <a:off x="1593850" y="152609"/>
            <a:ext cx="5949362" cy="586957"/>
          </a:xfrm>
          <a:prstGeom prst="rect">
            <a:avLst/>
          </a:prstGeom>
          <a:noFill/>
          <a:ln w="9525">
            <a:noFill/>
          </a:ln>
        </p:spPr>
        <p:txBody>
          <a:bodyPr wrap="none" lIns="90000" tIns="46800" rIns="90000" bIns="46800" anchor="ctr" anchorCtr="0">
            <a:spAutoFit/>
          </a:bodyPr>
          <a:lstStyle/>
          <a:p>
            <a:r>
              <a:rPr lang="zh-CN" altLang="en-US" sz="3200" i="0" dirty="0">
                <a:solidFill>
                  <a:srgbClr val="000000"/>
                </a:solidFill>
                <a:latin typeface="Times New Roman" panose="02020603050405020304" pitchFamily="18" charset="0"/>
                <a:cs typeface="Times New Roman" panose="02020603050405020304" pitchFamily="18" charset="0"/>
              </a:rPr>
              <a:t>研究生学位论文修改情况登记表</a:t>
            </a:r>
            <a:endParaRPr lang="zh-CN" altLang="en-US" sz="3200" i="0" dirty="0">
              <a:solidFill>
                <a:srgbClr val="000000"/>
              </a:solidFill>
              <a:latin typeface="Times New Roman" panose="02020603050405020304" pitchFamily="18" charset="0"/>
              <a:cs typeface="Times New Roman" panose="02020603050405020304" pitchFamily="18" charset="0"/>
            </a:endParaRPr>
          </a:p>
        </p:txBody>
      </p:sp>
      <p:sp>
        <p:nvSpPr>
          <p:cNvPr id="8194" name="Rectangle 3"/>
          <p:cNvSpPr/>
          <p:nvPr/>
        </p:nvSpPr>
        <p:spPr>
          <a:xfrm>
            <a:off x="0" y="5727682"/>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1" name="Rectangle 14"/>
          <p:cNvSpPr/>
          <p:nvPr/>
        </p:nvSpPr>
        <p:spPr>
          <a:xfrm>
            <a:off x="0" y="5237144"/>
            <a:ext cx="181822" cy="371513"/>
          </a:xfrm>
          <a:prstGeom prst="rect">
            <a:avLst/>
          </a:prstGeom>
          <a:noFill/>
          <a:ln w="9525">
            <a:noFill/>
          </a:ln>
        </p:spPr>
        <p:txBody>
          <a:bodyPr wrap="none" lIns="90000" tIns="46800" rIns="90000" bIns="46800" anchor="ctr" anchorCtr="0">
            <a:spAutoFit/>
          </a:bodyPr>
          <a:lstStyle/>
          <a:p>
            <a:endParaRPr lang="zh-CN" altLang="en-US" b="0" i="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212" name="矩形 1"/>
          <p:cNvSpPr/>
          <p:nvPr/>
        </p:nvSpPr>
        <p:spPr>
          <a:xfrm>
            <a:off x="304800" y="6324600"/>
            <a:ext cx="8610600" cy="337185"/>
          </a:xfrm>
          <a:prstGeom prst="rect">
            <a:avLst/>
          </a:prstGeom>
          <a:noFill/>
          <a:ln w="9525">
            <a:noFill/>
          </a:ln>
        </p:spPr>
        <p:txBody>
          <a:bodyPr anchor="t" anchorCtr="0">
            <a:spAutoFit/>
          </a:bodyPr>
          <a:lstStyle/>
          <a:p>
            <a:endParaRPr lang="zh-CN" altLang="en-US" sz="1600" i="0" dirty="0">
              <a:solidFill>
                <a:srgbClr val="FF0000"/>
              </a:solidFill>
              <a:latin typeface="Times New Roman" panose="02020603050405020304" pitchFamily="18" charset="0"/>
              <a:cs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08915" y="838268"/>
            <a:ext cx="4926169" cy="6019732"/>
          </a:xfrm>
          <a:prstGeom prst="rect">
            <a:avLst/>
          </a:prstGeom>
        </p:spPr>
      </p:pic>
      <p:sp>
        <p:nvSpPr>
          <p:cNvPr id="4" name="文本框 3"/>
          <p:cNvSpPr txBox="1"/>
          <p:nvPr/>
        </p:nvSpPr>
        <p:spPr>
          <a:xfrm>
            <a:off x="304800" y="1600248"/>
            <a:ext cx="1752778" cy="258532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zh-CN" altLang="en-US" i="0" dirty="0">
                <a:solidFill>
                  <a:srgbClr val="FF0000"/>
                </a:solidFill>
              </a:rPr>
              <a:t>说明：此处请附填写完整、学生和导师均签字的</a:t>
            </a:r>
            <a:r>
              <a:rPr lang="en-US" altLang="zh-CN" i="0" dirty="0">
                <a:solidFill>
                  <a:srgbClr val="FF0000"/>
                </a:solidFill>
              </a:rPr>
              <a:t>《</a:t>
            </a:r>
            <a:r>
              <a:rPr lang="zh-CN" altLang="en-US" i="0" dirty="0">
                <a:solidFill>
                  <a:srgbClr val="FF0000"/>
                </a:solidFill>
              </a:rPr>
              <a:t>研究生学位论文修改情况登记表</a:t>
            </a:r>
            <a:r>
              <a:rPr lang="en-US" altLang="zh-CN" i="0" dirty="0">
                <a:solidFill>
                  <a:srgbClr val="FF0000"/>
                </a:solidFill>
              </a:rPr>
              <a:t>》</a:t>
            </a:r>
            <a:r>
              <a:rPr lang="zh-CN" altLang="en-US" i="0" dirty="0">
                <a:solidFill>
                  <a:srgbClr val="FF0000"/>
                </a:solidFill>
              </a:rPr>
              <a:t>扫描件。（制作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p:cNvSpPr>
          <p:nvPr>
            <p:ph type="title"/>
          </p:nvPr>
        </p:nvSpPr>
        <p:spPr>
          <a:xfrm>
            <a:off x="457200" y="163448"/>
            <a:ext cx="8229600" cy="584200"/>
          </a:xfrm>
        </p:spPr>
        <p:txBody>
          <a:bodyPr vert="horz" wrap="square" lIns="91440" tIns="45720" rIns="91440" bIns="45720" anchor="ctr" anchorCtr="0">
            <a:spAutoFit/>
          </a:bodyPr>
          <a:lstStyle/>
          <a:p>
            <a:pPr eaLnBrk="1" hangingPunct="1"/>
            <a:r>
              <a:rPr lang="zh-CN" altLang="zh-CN" sz="3200" b="1" dirty="0">
                <a:solidFill>
                  <a:srgbClr val="000000"/>
                </a:solidFill>
                <a:latin typeface="黑体" panose="02010609060101010101" pitchFamily="49" charset="-122"/>
                <a:ea typeface="黑体" panose="02010609060101010101" pitchFamily="49" charset="-122"/>
              </a:rPr>
              <a:t>答辩委员会的组成情况</a:t>
            </a:r>
            <a:endParaRPr lang="zh-CN" altLang="zh-CN" sz="3200" b="1" dirty="0">
              <a:solidFill>
                <a:srgbClr val="000000"/>
              </a:solidFill>
              <a:latin typeface="黑体" panose="02010609060101010101" pitchFamily="49" charset="-122"/>
              <a:ea typeface="黑体" panose="02010609060101010101" pitchFamily="49" charset="-122"/>
            </a:endParaRPr>
          </a:p>
        </p:txBody>
      </p:sp>
      <p:graphicFrame>
        <p:nvGraphicFramePr>
          <p:cNvPr id="4" name="表格 3"/>
          <p:cNvGraphicFramePr>
            <a:graphicFrameLocks noGrp="1"/>
          </p:cNvGraphicFramePr>
          <p:nvPr>
            <p:custDataLst>
              <p:tags r:id="rId1"/>
            </p:custDataLst>
          </p:nvPr>
        </p:nvGraphicFramePr>
        <p:xfrm>
          <a:off x="457200" y="914466"/>
          <a:ext cx="8229600" cy="5487986"/>
        </p:xfrm>
        <a:graphic>
          <a:graphicData uri="http://schemas.openxmlformats.org/drawingml/2006/table">
            <a:tbl>
              <a:tblPr firstRow="1" bandRow="1">
                <a:tableStyleId>{D7AC3CCA-C797-4891-BE02-D94E43425B78}</a:tableStyleId>
              </a:tblPr>
              <a:tblGrid>
                <a:gridCol w="963827"/>
                <a:gridCol w="1631092"/>
                <a:gridCol w="1260389"/>
                <a:gridCol w="4374292"/>
              </a:tblGrid>
              <a:tr h="685741">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职务</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姓名</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职称</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rPr>
                        <a:t>工作单位</a:t>
                      </a:r>
                      <a:endParaRPr kumimoji="0" lang="zh-CN" altLang="zh-CN" sz="20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91442" marR="91442" marT="45717" marB="45717" anchor="ctr" horzOverflow="overflow">
                    <a:solidFill>
                      <a:schemeClr val="accent1">
                        <a:lumMod val="20000"/>
                        <a:lumOff val="80000"/>
                      </a:schemeClr>
                    </a:solidFill>
                  </a:tcPr>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rPr>
                        <a:t>主席</a:t>
                      </a:r>
                      <a:endParaRPr kumimoji="0" lang="zh-CN" altLang="zh-CN" sz="20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张小东</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lang="zh-CN" altLang="en-US" sz="2000" b="1" dirty="0">
                          <a:ln>
                            <a:noFill/>
                          </a:ln>
                          <a:solidFill>
                            <a:srgbClr val="000000"/>
                          </a:solidFill>
                          <a:effectLst/>
                          <a:latin typeface="黑体" panose="02010609060101010101" pitchFamily="49" charset="-122"/>
                          <a:ea typeface="黑体" panose="02010609060101010101" pitchFamily="49" charset="-122"/>
                          <a:sym typeface="+mn-ea"/>
                        </a:rPr>
                        <a:t>河南理工大学</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陈世悦</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lang="zh-CN" altLang="en-US" sz="2000" b="1" kern="1200" dirty="0">
                          <a:ln>
                            <a:noFill/>
                          </a:ln>
                          <a:solidFill>
                            <a:srgbClr val="000000"/>
                          </a:solidFill>
                          <a:effectLst/>
                          <a:latin typeface="黑体" panose="02010609060101010101" pitchFamily="49" charset="-122"/>
                          <a:ea typeface="黑体" panose="02010609060101010101" pitchFamily="49" charset="-122"/>
                          <a:cs typeface="+mn-cs"/>
                        </a:rPr>
                        <a:t>中国石油大学（华东）</a:t>
                      </a:r>
                      <a:endParaRPr lang="zh-CN" altLang="zh-CN" sz="2000" b="1" kern="1200" dirty="0">
                        <a:ln>
                          <a:noFill/>
                        </a:ln>
                        <a:solidFill>
                          <a:srgbClr val="000000"/>
                        </a:solidFill>
                        <a:effectLst/>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姜波</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傅雪海</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委员</a:t>
                      </a:r>
                      <a:endParaRPr kumimoji="0" lang="zh-CN" altLang="zh-CN" sz="20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吴财芳</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委员</a:t>
                      </a:r>
                      <a:endParaRPr kumimoji="0" lang="zh-CN" altLang="zh-CN"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申建</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教授</a:t>
                      </a:r>
                      <a:endParaRPr kumimoji="0" lang="zh-CN" altLang="zh-CN" sz="2000" b="1" i="0" u="none" strike="noStrike" cap="none" normalizeH="0" baseline="0" dirty="0">
                        <a:ln>
                          <a:noFill/>
                        </a:ln>
                        <a:solidFill>
                          <a:srgbClr val="000000"/>
                        </a:solidFill>
                        <a:effectLst/>
                        <a:latin typeface="黑体" panose="02010609060101010101" pitchFamily="49" charset="-122"/>
                        <a:ea typeface="黑体" panose="02010609060101010101" pitchFamily="49" charset="-122"/>
                      </a:endParaRPr>
                    </a:p>
                  </a:txBody>
                  <a:tcPr marL="91442" marR="91442" marT="45717" marB="4571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rPr>
                        <a:t>中国矿业大学</a:t>
                      </a:r>
                      <a:endParaRPr kumimoji="0" lang="zh-CN"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r>
              <a:tr h="686035">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委员</a:t>
                      </a:r>
                      <a:endParaRPr kumimoji="0" lang="zh-CN" altLang="zh-CN"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1442" marR="91442" marT="45717" marB="45717" anchor="ctr" horzOverflow="overflow"/>
                </a:tc>
                <a:tc>
                  <a:txBody>
                    <a:bodyPr/>
                    <a:lstStyle/>
                    <a:p>
                      <a:pPr algn="ctr">
                        <a:spcAft>
                          <a:spcPts val="0"/>
                        </a:spcAft>
                      </a:pPr>
                      <a:r>
                        <a:rPr lang="zh-CN" sz="2000" b="1" kern="100" dirty="0">
                          <a:solidFill>
                            <a:srgbClr val="000000"/>
                          </a:solidFill>
                          <a:effectLst/>
                          <a:latin typeface="黑体" panose="02010609060101010101" pitchFamily="49" charset="-122"/>
                          <a:ea typeface="黑体" panose="02010609060101010101" pitchFamily="49" charset="-122"/>
                        </a:rPr>
                        <a:t>陈尚斌</a:t>
                      </a:r>
                      <a:endParaRPr lang="zh-CN" sz="2000" b="1" kern="100" dirty="0">
                        <a:solidFill>
                          <a:srgbClr val="000000"/>
                        </a:solidFill>
                        <a:effectLst/>
                        <a:latin typeface="黑体" panose="02010609060101010101" pitchFamily="49" charset="-122"/>
                        <a:ea typeface="黑体" panose="02010609060101010101" pitchFamily="49" charset="-122"/>
                      </a:endParaRPr>
                    </a:p>
                  </a:txBody>
                  <a:tcPr marL="68580" marR="68580" marT="0" marB="0" anchor="ctr"/>
                </a:tc>
                <a:tc>
                  <a:txBody>
                    <a:bodyPr/>
                    <a:lstStyle>
                      <a:lvl1pPr algn="l">
                        <a:spcBef>
                          <a:spcPct val="20000"/>
                        </a:spcBef>
                        <a:defRPr sz="2800">
                          <a:solidFill>
                            <a:schemeClr val="tx1"/>
                          </a:solidFill>
                          <a:latin typeface="Arial" panose="020B0604020202020204" pitchFamily="34" charset="0"/>
                          <a:ea typeface="宋体" panose="02010600030101010101" pitchFamily="2" charset="-122"/>
                        </a:defRPr>
                      </a:lvl1pPr>
                      <a:lvl2pPr algn="l">
                        <a:spcBef>
                          <a:spcPct val="20000"/>
                        </a:spcBef>
                        <a:defRPr sz="2400">
                          <a:solidFill>
                            <a:schemeClr val="tx1"/>
                          </a:solidFill>
                          <a:latin typeface="Arial" panose="020B0604020202020204" pitchFamily="34" charset="0"/>
                          <a:ea typeface="宋体" panose="02010600030101010101" pitchFamily="2" charset="-122"/>
                        </a:defRPr>
                      </a:lvl2pPr>
                      <a:lvl3pPr algn="l">
                        <a:spcBef>
                          <a:spcPct val="20000"/>
                        </a:spcBef>
                        <a:defRPr sz="2000">
                          <a:solidFill>
                            <a:schemeClr val="tx1"/>
                          </a:solidFill>
                          <a:latin typeface="Arial" panose="020B0604020202020204" pitchFamily="34" charset="0"/>
                          <a:ea typeface="宋体" panose="02010600030101010101" pitchFamily="2" charset="-122"/>
                        </a:defRPr>
                      </a:lvl3pPr>
                      <a:lvl4pPr algn="l">
                        <a:spcBef>
                          <a:spcPct val="20000"/>
                        </a:spcBef>
                        <a:defRPr>
                          <a:solidFill>
                            <a:schemeClr val="tx1"/>
                          </a:solidFill>
                          <a:latin typeface="Arial" panose="020B0604020202020204" pitchFamily="34" charset="0"/>
                          <a:ea typeface="宋体" panose="02010600030101010101" pitchFamily="2" charset="-122"/>
                        </a:defRPr>
                      </a:lvl4pPr>
                      <a:lvl5pPr algn="l">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rPr>
                        <a:t>教授</a:t>
                      </a:r>
                      <a:endPar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endParaRPr>
                    </a:p>
                  </a:txBody>
                  <a:tcPr marL="91442" marR="91442" marT="45717" marB="4571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zh-CN" sz="2000" b="1" i="0" u="none" strike="noStrike" kern="1200" cap="none" spc="0" normalizeH="0" baseline="0" dirty="0">
                          <a:ln>
                            <a:noFill/>
                          </a:ln>
                          <a:solidFill>
                            <a:srgbClr val="000000"/>
                          </a:solidFill>
                          <a:effectLst/>
                          <a:uLnTx/>
                          <a:uFillTx/>
                          <a:latin typeface="黑体" panose="02010609060101010101" pitchFamily="49" charset="-122"/>
                          <a:ea typeface="黑体" panose="02010609060101010101" pitchFamily="49" charset="-122"/>
                          <a:cs typeface="+mn-cs"/>
                        </a:rPr>
                        <a:t>中国矿业大学</a:t>
                      </a:r>
                      <a:endParaRPr kumimoji="0" lang="en-US" altLang="zh-CN"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sym typeface="+mn-ea"/>
                      </a:endParaRPr>
                    </a:p>
                  </a:txBody>
                  <a:tcPr marL="91442" marR="91442" marT="45717" marB="45717" anchor="ctr" horzOverflow="overflow"/>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
          <p:cNvSpPr>
            <a:spLocks noGrp="1"/>
          </p:cNvSpPr>
          <p:nvPr>
            <p:ph type="title"/>
          </p:nvPr>
        </p:nvSpPr>
        <p:spPr>
          <a:xfrm>
            <a:off x="457200" y="274638"/>
            <a:ext cx="8229600" cy="690562"/>
          </a:xfrm>
        </p:spPr>
        <p:txBody>
          <a:bodyPr anchor="ctr" anchorCtr="0"/>
          <a:lstStyle/>
          <a:p>
            <a:r>
              <a:rPr lang="zh-CN" altLang="en-US" sz="2800" b="1" dirty="0">
                <a:solidFill>
                  <a:srgbClr val="000000"/>
                </a:solidFill>
                <a:latin typeface="微软雅黑" panose="020B0503020204020204" pitchFamily="34" charset="-122"/>
                <a:ea typeface="微软雅黑" panose="020B0503020204020204" pitchFamily="34" charset="-122"/>
              </a:rPr>
              <a:t>博士研究生学术创新能力考察评价登记表</a:t>
            </a:r>
            <a:endParaRPr lang="zh-CN" altLang="en-US" sz="2800" dirty="0"/>
          </a:p>
        </p:txBody>
      </p:sp>
      <p:sp>
        <p:nvSpPr>
          <p:cNvPr id="8" name="文本框 7"/>
          <p:cNvSpPr txBox="1"/>
          <p:nvPr/>
        </p:nvSpPr>
        <p:spPr>
          <a:xfrm>
            <a:off x="304912" y="1905040"/>
            <a:ext cx="1752778" cy="258532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zh-CN" altLang="en-US" i="0" dirty="0">
                <a:solidFill>
                  <a:srgbClr val="FF0000"/>
                </a:solidFill>
              </a:rPr>
              <a:t>说明：此处请附填写完整、签字盖章的</a:t>
            </a:r>
            <a:r>
              <a:rPr lang="en-US" altLang="zh-CN" i="0" dirty="0">
                <a:solidFill>
                  <a:srgbClr val="FF0000"/>
                </a:solidFill>
              </a:rPr>
              <a:t>《</a:t>
            </a:r>
            <a:r>
              <a:rPr lang="zh-CN" altLang="en-US" i="0" dirty="0">
                <a:solidFill>
                  <a:srgbClr val="FF0000"/>
                </a:solidFill>
              </a:rPr>
              <a:t>博士研究生学术创新能力考察评价登记表</a:t>
            </a:r>
            <a:r>
              <a:rPr lang="en-US" altLang="zh-CN" i="0" dirty="0">
                <a:solidFill>
                  <a:srgbClr val="FF0000"/>
                </a:solidFill>
              </a:rPr>
              <a:t>》</a:t>
            </a:r>
            <a:r>
              <a:rPr lang="zh-CN" altLang="en-US" i="0" dirty="0">
                <a:solidFill>
                  <a:srgbClr val="FF0000"/>
                </a:solidFill>
              </a:rPr>
              <a:t>扫描件。（制作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pic>
        <p:nvPicPr>
          <p:cNvPr id="11" name="内容占位符 10"/>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209862" y="958542"/>
            <a:ext cx="4442799" cy="5835199"/>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800" b="1" dirty="0">
                <a:solidFill>
                  <a:srgbClr val="000000"/>
                </a:solidFill>
                <a:latin typeface="微软雅黑" panose="020B0503020204020204" pitchFamily="34" charset="-122"/>
                <a:ea typeface="微软雅黑" panose="020B0503020204020204" pitchFamily="34" charset="-122"/>
                <a:sym typeface="+mn-ea"/>
              </a:rPr>
              <a:t>博士研究生学术复核情况（扫描件）</a:t>
            </a:r>
            <a:br>
              <a:rPr lang="zh-CN" altLang="en-US" sz="2800" b="1" dirty="0">
                <a:solidFill>
                  <a:srgbClr val="000000"/>
                </a:solidFill>
                <a:latin typeface="微软雅黑" panose="020B0503020204020204" pitchFamily="34" charset="-122"/>
                <a:ea typeface="微软雅黑" panose="020B0503020204020204" pitchFamily="34" charset="-122"/>
                <a:sym typeface="+mn-ea"/>
              </a:rPr>
            </a:br>
            <a:r>
              <a:rPr lang="zh-CN" altLang="en-US" sz="2800" b="1" dirty="0">
                <a:solidFill>
                  <a:srgbClr val="000000"/>
                </a:solidFill>
                <a:sym typeface="+mn-ea"/>
              </a:rPr>
              <a:t>（</a:t>
            </a:r>
            <a:r>
              <a:rPr lang="zh-CN" altLang="en-US" sz="2800" b="1" dirty="0">
                <a:solidFill>
                  <a:srgbClr val="000000"/>
                </a:solidFill>
                <a:sym typeface="+mn-ea"/>
              </a:rPr>
              <a:t>专家评阅结论</a:t>
            </a:r>
            <a:r>
              <a:rPr lang="en-US" altLang="zh-CN" sz="2800" b="1" dirty="0">
                <a:solidFill>
                  <a:srgbClr val="000000"/>
                </a:solidFill>
                <a:sym typeface="+mn-ea"/>
              </a:rPr>
              <a:t>/</a:t>
            </a:r>
            <a:r>
              <a:rPr lang="zh-CN" altLang="en-US" sz="2800" b="1" dirty="0">
                <a:solidFill>
                  <a:srgbClr val="000000"/>
                </a:solidFill>
                <a:sym typeface="+mn-ea"/>
              </a:rPr>
              <a:t>答辩结论</a:t>
            </a:r>
            <a:r>
              <a:rPr lang="en-US" altLang="zh-CN" sz="2800" b="1" dirty="0">
                <a:solidFill>
                  <a:srgbClr val="000000"/>
                </a:solidFill>
                <a:sym typeface="+mn-ea"/>
              </a:rPr>
              <a:t>/</a:t>
            </a:r>
            <a:r>
              <a:rPr lang="zh-CN" altLang="en-US" sz="2800" b="1" dirty="0">
                <a:solidFill>
                  <a:srgbClr val="000000"/>
                </a:solidFill>
                <a:sym typeface="+mn-ea"/>
              </a:rPr>
              <a:t>成果认定）</a:t>
            </a:r>
            <a:endParaRPr lang="zh-CN" altLang="en-US" sz="2800"/>
          </a:p>
        </p:txBody>
      </p:sp>
      <p:pic>
        <p:nvPicPr>
          <p:cNvPr id="4" name="图片 3" descr="附件5-中国矿业大学学术学位复核决定书_00"/>
          <p:cNvPicPr>
            <a:picLocks noChangeAspect="1"/>
          </p:cNvPicPr>
          <p:nvPr/>
        </p:nvPicPr>
        <p:blipFill>
          <a:blip r:embed="rId1"/>
          <a:srcRect l="7515" t="5669" r="7938" b="6643"/>
          <a:stretch>
            <a:fillRect/>
          </a:stretch>
        </p:blipFill>
        <p:spPr>
          <a:xfrm>
            <a:off x="2667000" y="1371600"/>
            <a:ext cx="4131945" cy="5426710"/>
          </a:xfrm>
          <a:prstGeom prst="rect">
            <a:avLst/>
          </a:prstGeom>
        </p:spPr>
      </p:pic>
      <p:sp>
        <p:nvSpPr>
          <p:cNvPr id="8" name="文本框 7"/>
          <p:cNvSpPr txBox="1"/>
          <p:nvPr/>
        </p:nvSpPr>
        <p:spPr>
          <a:xfrm>
            <a:off x="609712" y="1752640"/>
            <a:ext cx="1752778" cy="396938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p>
            <a:r>
              <a:rPr lang="zh-CN" altLang="en-US" i="0" dirty="0">
                <a:solidFill>
                  <a:srgbClr val="FF0000"/>
                </a:solidFill>
              </a:rPr>
              <a:t>说明：此处请附填写完整、签字的</a:t>
            </a:r>
            <a:r>
              <a:rPr lang="en-US" altLang="zh-CN" i="0" dirty="0">
                <a:solidFill>
                  <a:srgbClr val="FF0000"/>
                </a:solidFill>
              </a:rPr>
              <a:t>《</a:t>
            </a:r>
            <a:r>
              <a:rPr lang="zh-CN" altLang="en-US" i="0" dirty="0">
                <a:solidFill>
                  <a:srgbClr val="FF0000"/>
                </a:solidFill>
              </a:rPr>
              <a:t>中国矿业大学学术</a:t>
            </a:r>
            <a:r>
              <a:rPr lang="en-US" altLang="zh-CN" i="0" dirty="0">
                <a:solidFill>
                  <a:srgbClr val="FF0000"/>
                </a:solidFill>
              </a:rPr>
              <a:t>/</a:t>
            </a:r>
            <a:r>
              <a:rPr lang="zh-CN" altLang="en-US" i="0" dirty="0">
                <a:solidFill>
                  <a:srgbClr val="FF0000"/>
                </a:solidFill>
              </a:rPr>
              <a:t>学位复核决定书</a:t>
            </a:r>
            <a:r>
              <a:rPr lang="en-US" altLang="zh-CN" i="0" dirty="0">
                <a:solidFill>
                  <a:srgbClr val="FF0000"/>
                </a:solidFill>
              </a:rPr>
              <a:t>》</a:t>
            </a:r>
            <a:r>
              <a:rPr lang="zh-CN" altLang="en-US" i="0" dirty="0">
                <a:solidFill>
                  <a:srgbClr val="FF0000"/>
                </a:solidFill>
              </a:rPr>
              <a:t>扫描件，扫描件居中显示。如有不同学术复核决定书按照相应分类单独制作一页</a:t>
            </a:r>
            <a:r>
              <a:rPr lang="en-US" altLang="zh-CN" i="0" dirty="0">
                <a:solidFill>
                  <a:srgbClr val="FF0000"/>
                </a:solidFill>
              </a:rPr>
              <a:t>PPT</a:t>
            </a:r>
            <a:r>
              <a:rPr lang="zh-CN" altLang="en-US" i="0" dirty="0">
                <a:solidFill>
                  <a:srgbClr val="FF0000"/>
                </a:solidFill>
              </a:rPr>
              <a:t>（制作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800" b="1" dirty="0">
                <a:solidFill>
                  <a:srgbClr val="000000"/>
                </a:solidFill>
                <a:latin typeface="微软雅黑" panose="020B0503020204020204" pitchFamily="34" charset="-122"/>
                <a:ea typeface="微软雅黑" panose="020B0503020204020204" pitchFamily="34" charset="-122"/>
                <a:sym typeface="+mn-ea"/>
              </a:rPr>
              <a:t>同等学力博士省部级获奖证书（扫描件）</a:t>
            </a:r>
            <a:endParaRPr lang="zh-CN" altLang="en-US" sz="2800"/>
          </a:p>
        </p:txBody>
      </p:sp>
      <p:sp>
        <p:nvSpPr>
          <p:cNvPr id="8" name="文本框 7"/>
          <p:cNvSpPr txBox="1"/>
          <p:nvPr/>
        </p:nvSpPr>
        <p:spPr>
          <a:xfrm>
            <a:off x="609600" y="1752600"/>
            <a:ext cx="1809750" cy="40919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noAutofit/>
          </a:bodyPr>
          <a:p>
            <a:r>
              <a:rPr lang="zh-CN" altLang="en-US" i="0" dirty="0">
                <a:solidFill>
                  <a:srgbClr val="FF0000"/>
                </a:solidFill>
              </a:rPr>
              <a:t>说明：此处请附研究生院审核通过的同等学力博士（论文博士）省部级获奖证书原件的扫描件，扫描件居中显示。非同等学力博士无需制作此页。（制作</a:t>
            </a:r>
            <a:r>
              <a:rPr lang="en-US" altLang="zh-CN" i="0" dirty="0">
                <a:solidFill>
                  <a:srgbClr val="FF0000"/>
                </a:solidFill>
              </a:rPr>
              <a:t>PPT</a:t>
            </a:r>
            <a:r>
              <a:rPr lang="zh-CN" altLang="en-US" i="0" dirty="0">
                <a:solidFill>
                  <a:srgbClr val="FF0000"/>
                </a:solidFill>
              </a:rPr>
              <a:t>时请删除该说明）</a:t>
            </a:r>
            <a:endParaRPr lang="zh-CN" altLang="en-US" i="0" dirty="0"/>
          </a:p>
        </p:txBody>
      </p:sp>
    </p:spTree>
  </p:cSld>
  <p:clrMapOvr>
    <a:masterClrMapping/>
  </p:clrMapOvr>
</p:sld>
</file>

<file path=ppt/tags/tag1.xml><?xml version="1.0" encoding="utf-8"?>
<p:tagLst xmlns:p="http://schemas.openxmlformats.org/presentationml/2006/main">
  <p:tag name="KSO_WM_UNIT_TABLE_BEAUTIFY" val="smartTable{ae28fc6b-641b-4aea-aea1-01fddb975317}"/>
  <p:tag name="TABLE_ENDDRAG_ORIGIN_RECT" val="638*421"/>
  <p:tag name="TABLE_ENDDRAG_RECT" val="36*76*638*421"/>
</p:tagLst>
</file>

<file path=ppt/tags/tag2.xml><?xml version="1.0" encoding="utf-8"?>
<p:tagLst xmlns:p="http://schemas.openxmlformats.org/presentationml/2006/main">
  <p:tag name="KSO_WM_UNIT_TABLE_BEAUTIFY" val="smartTable{0a8d4d96-e396-41f0-ba52-ca97a2fdc066}"/>
</p:tagLst>
</file>

<file path=ppt/tags/tag3.xml><?xml version="1.0" encoding="utf-8"?>
<p:tagLst xmlns:p="http://schemas.openxmlformats.org/presentationml/2006/main">
  <p:tag name="KSO_WM_UNIT_TABLE_BEAUTIFY" val="smartTable{0eaed970-283d-4317-9782-6bf4280e1471}"/>
</p:tagLst>
</file>

<file path=ppt/tags/tag4.xml><?xml version="1.0" encoding="utf-8"?>
<p:tagLst xmlns:p="http://schemas.openxmlformats.org/presentationml/2006/main">
  <p:tag name="KSO_WPP_MARK_KEY" val="743e0035-542a-46c6-aa44-a873149e207e"/>
  <p:tag name="COMMONDATA" val="eyJoZGlkIjoiOTE4YjFmMDNmZmU4OWIyMzQ5NWZlNTVkNWEwZmI5YmYifQ=="/>
  <p:tag name="commondata" val="eyJoZGlkIjoiMDk2NmIxODFkMzc4MDUzNzNiY2EyYTU0YzhiZTk4YzEifQ=="/>
</p:tagLst>
</file>

<file path=ppt/theme/theme1.xml><?xml version="1.0" encoding="utf-8"?>
<a:theme xmlns:a="http://schemas.openxmlformats.org/drawingml/2006/main" name="默认设计模板">
  <a:themeElements>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0000" tIns="46800" rIns="90000" bIns="4680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1" i="1"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spPr>
      <a:bodyPr vert="horz" wrap="square" lIns="90000" tIns="46800" rIns="90000" bIns="4680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1" i="1"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1238</Words>
  <Application>WPS 演示</Application>
  <PresentationFormat>全屏显示(4:3)</PresentationFormat>
  <Paragraphs>229</Paragraphs>
  <Slides>10</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vt:i4>
      </vt:variant>
    </vt:vector>
  </HeadingPairs>
  <TitlesOfParts>
    <vt:vector size="22" baseType="lpstr">
      <vt:lpstr>Arial</vt:lpstr>
      <vt:lpstr>宋体</vt:lpstr>
      <vt:lpstr>Wingdings</vt:lpstr>
      <vt:lpstr>黑体</vt:lpstr>
      <vt:lpstr>微软雅黑</vt:lpstr>
      <vt:lpstr>Calibri</vt:lpstr>
      <vt:lpstr>华文中宋</vt:lpstr>
      <vt:lpstr>仿宋_GB2312</vt:lpstr>
      <vt:lpstr>Times New Roman</vt:lpstr>
      <vt:lpstr>Arial Unicode MS</vt:lpstr>
      <vt:lpstr>等线</vt:lpstr>
      <vt:lpstr>默认设计模板</vt:lpstr>
      <vt:lpstr>PowerPoint 演示文稿</vt:lpstr>
      <vt:lpstr>地质类分委会 申请博士学位情况</vt:lpstr>
      <vt:lpstr>PowerPoint 演示文稿</vt:lpstr>
      <vt:lpstr>学校送审博士论文评阅情况</vt:lpstr>
      <vt:lpstr>PowerPoint 演示文稿</vt:lpstr>
      <vt:lpstr>PowerPoint 演示文稿</vt:lpstr>
      <vt:lpstr>答辩委员会的组成情况</vt:lpstr>
      <vt:lpstr>博士研究生学术创新能力考察评价登记表</vt:lpstr>
      <vt:lpstr>博士研究生学术复核情况（扫描件） （专家评阅结论/答辩结论/成果认定）</vt:lpstr>
      <vt:lpstr>同等学力博士省部级获奖证书（扫描件）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张婷婷</cp:lastModifiedBy>
  <cp:revision>463</cp:revision>
  <dcterms:created xsi:type="dcterms:W3CDTF">2012-10-10T01:21:00Z</dcterms:created>
  <dcterms:modified xsi:type="dcterms:W3CDTF">2025-05-20T10:25:14Z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2052-12.1.0.18608</vt:lpwstr>
  </property>
  <property fmtid="{D5CDD505-2E9C-101B-9397-08002B2CF9AE}" pid="4" name="ICV">
    <vt:lpwstr>7B0E36ED194B4A589C13A794074EB7EE</vt:lpwstr>
  </property>
</Properties>
</file>